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3" r:id="rId2"/>
    <p:sldId id="335" r:id="rId3"/>
    <p:sldId id="391" r:id="rId4"/>
    <p:sldId id="344" r:id="rId5"/>
    <p:sldId id="336" r:id="rId6"/>
    <p:sldId id="262" r:id="rId7"/>
    <p:sldId id="298" r:id="rId8"/>
    <p:sldId id="299" r:id="rId9"/>
    <p:sldId id="316" r:id="rId10"/>
    <p:sldId id="306" r:id="rId11"/>
    <p:sldId id="392" r:id="rId12"/>
    <p:sldId id="372" r:id="rId13"/>
  </p:sldIdLst>
  <p:sldSz cx="9144000" cy="6858000" type="screen4x3"/>
  <p:notesSz cx="681513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99"/>
    <a:srgbClr val="83EDFB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0508" autoAdjust="0"/>
  </p:normalViewPr>
  <p:slideViewPr>
    <p:cSldViewPr>
      <p:cViewPr varScale="1">
        <p:scale>
          <a:sx n="63" d="100"/>
          <a:sy n="63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044C-2306-4F6A-AE28-DBA34789029B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36600"/>
            <a:ext cx="4911725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53062" cy="4421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D603F-0B6C-401E-94CD-55C42A40F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2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D603F-0B6C-401E-94CD-55C42A40FA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B667-F5CE-4661-AE8B-9BC46337C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8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D3A1-7B45-42DC-B3AC-DF3EC3115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7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E753-33E7-4A3D-BB2D-20E11B4E8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9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0F35E7-AC57-45E0-9559-3D3CE4BD46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4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E9E9-48CB-462C-A968-2810B2EED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2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0B16-920B-4FFA-8491-AB43B1D74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9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B547-7135-453A-B67F-AF2DB6940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5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A238-012E-47FC-B86D-A76A1D705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4BF8-8570-45CD-95F5-53AAB4EB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34DE-1CE9-4741-BFA8-8040417DD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8EB9-13E6-41D9-942B-20E97808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2BDC-1220-4989-A2AA-4A3007CE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399131-F97E-4D55-8144-DAAF53985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2728"/>
            <a:ext cx="5400600" cy="1585752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Республиканское научное унитарное предприятие «Институт системных исследований в АПК Национальной академии наук Беларуси»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742450"/>
            <a:ext cx="2880320" cy="108012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www.refor.by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447801" cy="15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760640" cy="44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Таблица – Рейтинг стран СНГ по индексу развития ИКТ, 2011–2017</a:t>
            </a:r>
            <a:br>
              <a:rPr lang="ru-RU" sz="2400" b="1" dirty="0" smtClean="0">
                <a:solidFill>
                  <a:srgbClr val="003399"/>
                </a:solidFill>
              </a:rPr>
            </a:br>
            <a:endParaRPr lang="ru-RU" sz="2400" b="1" dirty="0" smtClean="0">
              <a:solidFill>
                <a:srgbClr val="003399"/>
              </a:solidFill>
            </a:endParaRPr>
          </a:p>
        </p:txBody>
      </p:sp>
      <p:graphicFrame>
        <p:nvGraphicFramePr>
          <p:cNvPr id="6147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661805"/>
              </p:ext>
            </p:extLst>
          </p:nvPr>
        </p:nvGraphicFramePr>
        <p:xfrm>
          <a:off x="768350" y="1401763"/>
          <a:ext cx="7908106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" name="Документ" r:id="rId3" imgW="7215433" imgH="2390172" progId="Word.Document.12">
                  <p:embed/>
                </p:oleObj>
              </mc:Choice>
              <mc:Fallback>
                <p:oleObj name="Документ" r:id="rId3" imgW="7215433" imgH="2390172" progId="Word.Document.12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401763"/>
                        <a:ext cx="7908106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08062" y="3861048"/>
            <a:ext cx="68407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ru-RU" sz="1400" dirty="0" smtClean="0"/>
              <a:t>Показатель </a:t>
            </a:r>
            <a:r>
              <a:rPr lang="ru-RU" sz="1400" dirty="0"/>
              <a:t>развития информационного общества </a:t>
            </a:r>
            <a:r>
              <a:rPr lang="ru-RU" sz="1400" dirty="0" smtClean="0"/>
              <a:t>– является </a:t>
            </a:r>
            <a:r>
              <a:rPr lang="ru-RU" sz="1400" b="1" dirty="0">
                <a:solidFill>
                  <a:srgbClr val="003399"/>
                </a:solidFill>
              </a:rPr>
              <a:t>Индекс развития </a:t>
            </a:r>
            <a:r>
              <a:rPr lang="ru-RU" sz="1400" b="1" dirty="0" smtClean="0">
                <a:solidFill>
                  <a:srgbClr val="003399"/>
                </a:solidFill>
              </a:rPr>
              <a:t>ИКТ </a:t>
            </a:r>
            <a:r>
              <a:rPr lang="ru-RU" sz="1400" b="1" dirty="0">
                <a:solidFill>
                  <a:srgbClr val="003399"/>
                </a:solidFill>
              </a:rPr>
              <a:t>(</a:t>
            </a:r>
            <a:r>
              <a:rPr lang="ru-RU" sz="1400" b="1" dirty="0" err="1">
                <a:solidFill>
                  <a:srgbClr val="003399"/>
                </a:solidFill>
              </a:rPr>
              <a:t>the</a:t>
            </a:r>
            <a:r>
              <a:rPr lang="ru-RU" sz="1400" b="1" dirty="0">
                <a:solidFill>
                  <a:srgbClr val="003399"/>
                </a:solidFill>
              </a:rPr>
              <a:t> ICT </a:t>
            </a:r>
            <a:r>
              <a:rPr lang="ru-RU" sz="1400" b="1" dirty="0" err="1">
                <a:solidFill>
                  <a:srgbClr val="003399"/>
                </a:solidFill>
              </a:rPr>
              <a:t>Development</a:t>
            </a:r>
            <a:r>
              <a:rPr lang="ru-RU" sz="1400" b="1" dirty="0">
                <a:solidFill>
                  <a:srgbClr val="003399"/>
                </a:solidFill>
              </a:rPr>
              <a:t> </a:t>
            </a:r>
            <a:r>
              <a:rPr lang="ru-RU" sz="1400" b="1" dirty="0" err="1">
                <a:solidFill>
                  <a:srgbClr val="003399"/>
                </a:solidFill>
              </a:rPr>
              <a:t>Index</a:t>
            </a:r>
            <a:r>
              <a:rPr lang="ru-RU" sz="1400" b="1" dirty="0">
                <a:solidFill>
                  <a:srgbClr val="003399"/>
                </a:solidFill>
              </a:rPr>
              <a:t> – IDI).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Он представляет собой комбинированный индекс, состоящий из 11 индикаторов, которые позволяют измерить, оценить и сравнить развитие ИКТ по </a:t>
            </a:r>
            <a:r>
              <a:rPr lang="ru-RU" sz="1400" dirty="0" smtClean="0"/>
              <a:t>странам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3399"/>
                </a:solidFill>
              </a:rPr>
              <a:t>Мировой </a:t>
            </a:r>
            <a:r>
              <a:rPr lang="ru-RU" sz="1400" b="1" dirty="0">
                <a:solidFill>
                  <a:srgbClr val="003399"/>
                </a:solidFill>
              </a:rPr>
              <a:t>и региональный рейтинги</a:t>
            </a:r>
            <a:r>
              <a:rPr lang="ru-RU" sz="1400" dirty="0"/>
              <a:t> данного показателя показывают сравнение стран по уровню развития инфраструктуры, использования и навыков в информационной </a:t>
            </a:r>
            <a:r>
              <a:rPr lang="ru-RU" sz="1400" dirty="0" smtClean="0"/>
              <a:t>сфере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1400" dirty="0" smtClean="0"/>
              <a:t>Правительства </a:t>
            </a:r>
            <a:r>
              <a:rPr lang="ru-RU" sz="1400" dirty="0"/>
              <a:t>стран, которые показывают наивысший рейтинг </a:t>
            </a:r>
            <a:r>
              <a:rPr lang="ru-RU" sz="1400" dirty="0" smtClean="0"/>
              <a:t>(Южная </a:t>
            </a:r>
            <a:r>
              <a:rPr lang="ru-RU" sz="1400" dirty="0"/>
              <a:t>Корея, Дания, Исландия, Великобритания и Швеция), как правило, признают, что </a:t>
            </a:r>
            <a:r>
              <a:rPr lang="ru-RU" sz="1400" b="1" dirty="0">
                <a:solidFill>
                  <a:srgbClr val="003399"/>
                </a:solidFill>
              </a:rPr>
              <a:t>ИКТ являются одним из основных факторов роста, инноваций и экономического развити</a:t>
            </a:r>
            <a:r>
              <a:rPr lang="ru-RU" sz="1400" dirty="0"/>
              <a:t>я и разрабатывают определенные стратегии действий, затрагивающие, в том числе и функционирование рынка </a:t>
            </a:r>
            <a:r>
              <a:rPr lang="ru-RU" sz="1400" dirty="0" smtClean="0"/>
              <a:t>труда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42" y="0"/>
            <a:ext cx="829126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Чем бы Вы занимались, если бы у Вас не было работы?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Источник: Сервис </a:t>
            </a:r>
            <a:r>
              <a:rPr lang="en-US" sz="1400" i="1" dirty="0" err="1" smtClean="0"/>
              <a:t>SuperJob</a:t>
            </a:r>
            <a:endParaRPr lang="ru-RU" sz="1400" i="1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95536" y="1381418"/>
            <a:ext cx="8352927" cy="446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47553" tIns="33327" bIns="0" anchor="ctr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Не представляют своего существования без работы (9 %)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Путешествия (27 %)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Хобби (12 %)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Домашнее хозяйство и семья (11 %)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Благотворительность и саморазвитие (8 %)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Труд на собственном огороде (7 %)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Спорт (6 %)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Образование и наука (5 %)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Здоровье (4 %)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Отдых (3 %)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Изучение иностранных языков (2 %)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Baskerville Old Face" pitchFamily="18" charset="0"/>
              </a:rPr>
              <a:t>Посещение театров и музеев (4 %)</a:t>
            </a:r>
            <a:endParaRPr lang="sv-SE" sz="2400" dirty="0">
              <a:solidFill>
                <a:srgbClr val="660066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628"/>
            <a:ext cx="6643231" cy="922337"/>
          </a:xfrm>
        </p:spPr>
        <p:txBody>
          <a:bodyPr/>
          <a:lstStyle/>
          <a:p>
            <a:r>
              <a:rPr lang="ru-RU" b="1" dirty="0">
                <a:solidFill>
                  <a:srgbClr val="660066"/>
                </a:solidFill>
                <a:latin typeface="+mn-lt"/>
              </a:rPr>
              <a:t>Профессии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831" y="1052736"/>
            <a:ext cx="7229050" cy="211613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3399"/>
                </a:solidFill>
              </a:rPr>
              <a:t>Заменяемые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</a:rPr>
              <a:t>Частично заменяемые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</a:rPr>
              <a:t>Не заменяемые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9944" y="4005064"/>
            <a:ext cx="8229600" cy="207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660066"/>
                </a:solidFill>
                <a:latin typeface="+mn-lt"/>
              </a:rPr>
              <a:t>Феномены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«Нулевая занятость»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«Безработное общество»</a:t>
            </a:r>
            <a:endParaRPr lang="ru-RU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9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6357" y="2032551"/>
            <a:ext cx="5684168" cy="2664296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Рынок труда: перспективы, оценка, адаптация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5517232"/>
            <a:ext cx="4764544" cy="122413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Ольга Александровна ПАШКЕВИЧ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заведующая сектором трудовых и социальных отношений, к.э.н., доцент,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Институт системных исследований  в АПК НАН Беларуси</a:t>
            </a:r>
            <a:endParaRPr lang="ru-RU" sz="1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" y="1556792"/>
            <a:ext cx="4140700" cy="2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324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7876"/>
            <a:ext cx="735516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Мой путь к профессии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44" y="1556792"/>
            <a:ext cx="8611544" cy="478539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Какими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знаниями, умениями и навыками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нужно обладать, чтобы быть востребованным специалистом в новом мире?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Какие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будут активно развиваться?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каких отраслях будут рождаться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технологии, продукты и практики управления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Какие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потребуются  работодателям?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096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904656"/>
          </a:xfrm>
        </p:spPr>
        <p:txBody>
          <a:bodyPr/>
          <a:lstStyle/>
          <a:p>
            <a:r>
              <a:rPr lang="ru-RU" dirty="0"/>
              <a:t>Люди начали широко использовать современные машины </a:t>
            </a:r>
            <a:r>
              <a:rPr lang="ru-RU" dirty="0">
                <a:solidFill>
                  <a:srgbClr val="C00000"/>
                </a:solidFill>
              </a:rPr>
              <a:t>для облегчения своей </a:t>
            </a:r>
            <a:r>
              <a:rPr lang="ru-RU" dirty="0" smtClean="0">
                <a:solidFill>
                  <a:srgbClr val="C00000"/>
                </a:solidFill>
              </a:rPr>
              <a:t>работы</a:t>
            </a:r>
            <a:endParaRPr lang="ru-RU" dirty="0"/>
          </a:p>
          <a:p>
            <a:r>
              <a:rPr lang="ru-RU" dirty="0"/>
              <a:t>Оба процесса, такие как механизация и автоматизация, заменили тяжелую </a:t>
            </a:r>
            <a:r>
              <a:rPr lang="ru-RU" dirty="0">
                <a:solidFill>
                  <a:srgbClr val="C00000"/>
                </a:solidFill>
              </a:rPr>
              <a:t>физическую, а также умственную трудовую </a:t>
            </a:r>
            <a:r>
              <a:rPr lang="ru-RU" dirty="0" smtClean="0">
                <a:solidFill>
                  <a:srgbClr val="C00000"/>
                </a:solidFill>
              </a:rPr>
              <a:t>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ЦЕЛЬ 8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«Достойная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работа и экономический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рост»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Цель 8 </a:t>
            </a:r>
            <a:r>
              <a:rPr lang="ru-RU" dirty="0"/>
              <a:t>«Содействие поступательному, всеохватному и устойчивому экономическому росту</a:t>
            </a:r>
            <a:r>
              <a:rPr lang="ru-RU" dirty="0" smtClean="0"/>
              <a:t>, полной </a:t>
            </a:r>
            <a:r>
              <a:rPr lang="ru-RU" dirty="0"/>
              <a:t>и производительной занятости и достойной работе для всех»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336837" cy="166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3399"/>
                </a:solidFill>
              </a:rPr>
              <a:t>Изменения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7931150" cy="22320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99"/>
                </a:solidFill>
              </a:rPr>
              <a:t>борьба за ресурсы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99"/>
                </a:solidFill>
              </a:rPr>
              <a:t>интенсивный технологический рост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99"/>
                </a:solidFill>
              </a:rPr>
              <a:t>ужесточение конкуренции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3399"/>
                </a:solidFill>
              </a:rPr>
              <a:t>смена технологических укладов</a:t>
            </a:r>
          </a:p>
          <a:p>
            <a:pPr algn="just" eaLnBrk="1" hangingPunct="1">
              <a:lnSpc>
                <a:spcPct val="90000"/>
              </a:lnSpc>
            </a:pPr>
            <a:endParaRPr lang="ru-RU" sz="1400" dirty="0" smtClean="0">
              <a:solidFill>
                <a:srgbClr val="003399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1160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gray">
          <a:xfrm>
            <a:off x="1043608" y="4221088"/>
            <a:ext cx="5256584" cy="1384995"/>
          </a:xfrm>
          <a:prstGeom prst="rect">
            <a:avLst/>
          </a:prstGeom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 уклад </a:t>
            </a:r>
            <a:r>
              <a:rPr lang="ru-RU" sz="2800" dirty="0" smtClean="0">
                <a:solidFill>
                  <a:srgbClr val="003399"/>
                </a:solidFill>
              </a:rPr>
              <a:t>– </a:t>
            </a:r>
            <a:r>
              <a:rPr lang="ru-RU" sz="2800" dirty="0">
                <a:solidFill>
                  <a:srgbClr val="003399"/>
                </a:solidFill>
              </a:rPr>
              <a:t>один из терминов теории научно-технического прогресса (НТП</a:t>
            </a:r>
            <a:r>
              <a:rPr lang="ru-RU" sz="2800" dirty="0" smtClean="0">
                <a:solidFill>
                  <a:srgbClr val="003399"/>
                </a:solidFill>
              </a:rPr>
              <a:t>)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78892"/>
              </p:ext>
            </p:extLst>
          </p:nvPr>
        </p:nvGraphicFramePr>
        <p:xfrm>
          <a:off x="683568" y="1193544"/>
          <a:ext cx="5760640" cy="496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" name="Документ" r:id="rId3" imgW="9700665" imgH="8885854" progId="Word.Document.12">
                  <p:embed/>
                </p:oleObj>
              </mc:Choice>
              <mc:Fallback>
                <p:oleObj name="Документ" r:id="rId3" imgW="9700665" imgH="8885854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3544"/>
                        <a:ext cx="5760640" cy="4968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Таблица – Технологические уклады и их характеристика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04336"/>
              </p:ext>
            </p:extLst>
          </p:nvPr>
        </p:nvGraphicFramePr>
        <p:xfrm>
          <a:off x="467545" y="1268760"/>
          <a:ext cx="5909444" cy="474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" name="Документ" r:id="rId3" imgW="11742891" imgH="9227409" progId="Word.Document.12">
                  <p:embed/>
                </p:oleObj>
              </mc:Choice>
              <mc:Fallback>
                <p:oleObj name="Документ" r:id="rId3" imgW="11742891" imgH="922740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1268760"/>
                        <a:ext cx="5909444" cy="4749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Таблица – Технологические уклады и их характеристика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/>
            </a:r>
            <a:br>
              <a:rPr lang="ru-RU" sz="2800" b="1" dirty="0" smtClean="0">
                <a:solidFill>
                  <a:srgbClr val="003399"/>
                </a:solidFill>
              </a:rPr>
            </a:br>
            <a:r>
              <a:rPr lang="ru-RU" sz="2800" b="1" dirty="0">
                <a:solidFill>
                  <a:srgbClr val="003399"/>
                </a:solidFill>
              </a:rPr>
              <a:t/>
            </a:r>
            <a:br>
              <a:rPr lang="ru-RU" sz="2800" b="1" dirty="0">
                <a:solidFill>
                  <a:srgbClr val="003399"/>
                </a:solidFill>
              </a:rPr>
            </a:br>
            <a:r>
              <a:rPr lang="ru-RU" sz="2800" b="1" dirty="0" smtClean="0">
                <a:solidFill>
                  <a:srgbClr val="003399"/>
                </a:solidFill>
              </a:rPr>
              <a:t>Таблица – Классификация промышленных революций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7171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25909"/>
              </p:ext>
            </p:extLst>
          </p:nvPr>
        </p:nvGraphicFramePr>
        <p:xfrm>
          <a:off x="2195736" y="1556792"/>
          <a:ext cx="6491287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8" name="Документ" r:id="rId3" imgW="6251139" imgH="3892442" progId="Word.Document.12">
                  <p:embed/>
                </p:oleObj>
              </mc:Choice>
              <mc:Fallback>
                <p:oleObj name="Документ" r:id="rId3" imgW="6251139" imgH="3892442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556792"/>
                        <a:ext cx="6491287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52234" y="5733256"/>
            <a:ext cx="5484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ПРОМЫШЛЕННАЯ РЕВОЛЮЦИЯ </a:t>
            </a:r>
            <a:r>
              <a:rPr lang="ru-RU" sz="1400" dirty="0" smtClean="0"/>
              <a:t>– совокупность </a:t>
            </a:r>
            <a:r>
              <a:rPr lang="ru-RU" sz="1400" dirty="0"/>
              <a:t>технических, технологических, социальных, институциональных и иных перемен, связанных с заменой ручного труда машинным</a:t>
            </a:r>
          </a:p>
        </p:txBody>
      </p:sp>
    </p:spTree>
    <p:extLst>
      <p:ext uri="{BB962C8B-B14F-4D97-AF65-F5344CB8AC3E}">
        <p14:creationId xmlns:p14="http://schemas.microsoft.com/office/powerpoint/2010/main" val="37763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442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Wingdings</vt:lpstr>
      <vt:lpstr>Оформление по умолчанию</vt:lpstr>
      <vt:lpstr>Документ</vt:lpstr>
      <vt:lpstr>Республиканское научное унитарное предприятие «Институт системных исследований в АПК Национальной академии наук Беларуси»</vt:lpstr>
      <vt:lpstr>Рынок труда: перспективы, оценка, адаптация</vt:lpstr>
      <vt:lpstr>Мой путь к профессии</vt:lpstr>
      <vt:lpstr>Презентация PowerPoint</vt:lpstr>
      <vt:lpstr>ЦЕЛЬ 8 «Достойная работа и экономический рост»</vt:lpstr>
      <vt:lpstr>Изменения</vt:lpstr>
      <vt:lpstr>Таблица – Технологические уклады и их характеристика</vt:lpstr>
      <vt:lpstr>Таблица – Технологические уклады и их характеристика</vt:lpstr>
      <vt:lpstr>  Таблица – Классификация промышленных революций </vt:lpstr>
      <vt:lpstr>Таблица – Рейтинг стран СНГ по индексу развития ИКТ, 2011–2017 </vt:lpstr>
      <vt:lpstr>Чем бы Вы занимались, если бы у Вас не было работы?</vt:lpstr>
      <vt:lpstr>Профессии</vt:lpstr>
    </vt:vector>
  </TitlesOfParts>
  <Company>ИСИ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Антоненко</dc:creator>
  <cp:lastModifiedBy>Ольга Владимировна</cp:lastModifiedBy>
  <cp:revision>359</cp:revision>
  <dcterms:created xsi:type="dcterms:W3CDTF">2013-01-24T10:08:50Z</dcterms:created>
  <dcterms:modified xsi:type="dcterms:W3CDTF">2023-05-05T11:48:24Z</dcterms:modified>
</cp:coreProperties>
</file>