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AC296-C2C6-4544-93CA-6663586E77C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18677-E172-49CF-A4AC-FE79DCDF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5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216C-87C4-455A-851D-E77E1D92D4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3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216C-87C4-455A-851D-E77E1D92D46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5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216C-87C4-455A-851D-E77E1D92D4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8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216C-87C4-455A-851D-E77E1D92D4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3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216C-87C4-455A-851D-E77E1D92D46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0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216C-87C4-455A-851D-E77E1D92D46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4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216C-87C4-455A-851D-E77E1D92D46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65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216C-87C4-455A-851D-E77E1D92D4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3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216C-87C4-455A-851D-E77E1D92D46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87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216C-87C4-455A-851D-E77E1D92D46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5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7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3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2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9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1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5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8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8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8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8475-CD17-423E-825F-8A78F89D2DE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697C-7C18-4CE7-B8CA-9A4D1B873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9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274638"/>
            <a:ext cx="764319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Некоторые фундаментальные вопросы остаются без ответа ...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16288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чем причина и динамика </a:t>
            </a:r>
            <a:r>
              <a:rPr lang="ru-RU" dirty="0" smtClean="0"/>
              <a:t>«убийства» </a:t>
            </a:r>
            <a:r>
              <a:rPr lang="ru-RU" dirty="0"/>
              <a:t>рабочих мест?</a:t>
            </a:r>
          </a:p>
          <a:p>
            <a:r>
              <a:rPr lang="ru-RU" dirty="0"/>
              <a:t>Какие виды работ могут быть полностью или частично заменены компьютерами и почему?</a:t>
            </a:r>
          </a:p>
          <a:p>
            <a:r>
              <a:rPr lang="ru-RU" dirty="0"/>
              <a:t>Какие виды работ, скорее всего, не подлежат замене автоматизацией в ближайшем будущем и почему?</a:t>
            </a:r>
          </a:p>
          <a:p>
            <a:r>
              <a:rPr lang="ru-RU" dirty="0"/>
              <a:t>Какие рабочие места создаются и каковы условия для их создания?</a:t>
            </a:r>
          </a:p>
          <a:p>
            <a:r>
              <a:rPr lang="ru-RU" dirty="0"/>
              <a:t>Какие навыки потребуются в ближайшем будущем (общие, специальные или дополнительные)?</a:t>
            </a:r>
          </a:p>
          <a:p>
            <a:r>
              <a:rPr lang="ru-RU" dirty="0"/>
              <a:t>Какое влияние цифровая экономика оказывает на наше понимание работы?</a:t>
            </a:r>
          </a:p>
          <a:p>
            <a:r>
              <a:rPr lang="ru-RU" dirty="0"/>
              <a:t>Будет ли в будущем достаточное количество рабочих мест на рынке труда для всех граждан?</a:t>
            </a:r>
          </a:p>
          <a:p>
            <a:r>
              <a:rPr lang="ru-RU" dirty="0"/>
              <a:t>Дадут ли технологические инновации свободу заниматься более творческими и полезными начинаниями?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58" y="116633"/>
            <a:ext cx="11096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2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0"/>
            <a:ext cx="8784976" cy="1143000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</a:rPr>
              <a:t>Прогноз – Кто может потерять работу из</a:t>
            </a:r>
            <a:r>
              <a:rPr lang="en-US" sz="2800" b="1" dirty="0">
                <a:solidFill>
                  <a:srgbClr val="7030A0"/>
                </a:solidFill>
              </a:rPr>
              <a:t>-</a:t>
            </a:r>
            <a:r>
              <a:rPr lang="ru-RU" sz="2800" b="1" dirty="0">
                <a:solidFill>
                  <a:srgbClr val="7030A0"/>
                </a:solidFill>
              </a:rPr>
              <a:t>за Искусственного Интеллекта в ближайшие 5 лет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340769"/>
            <a:ext cx="8496944" cy="45259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Потеря рабочих мест по всему миру – 14 млн к 2027 г.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Значительно сократится занятость работников, которые связаны с ведением документации и администрированием (специалисты по вводу данных, секретари)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30 % вырастет занятость аналитиков данных, специалистов по машинному обучению, экспертов по кибербезопасности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Информационная экономика и реструктуризация рынка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Информационно-сервисные </a:t>
            </a:r>
            <a:r>
              <a:rPr lang="ru-RU" sz="2400" b="1" dirty="0">
                <a:solidFill>
                  <a:srgbClr val="C00000"/>
                </a:solidFill>
              </a:rPr>
              <a:t>отрасли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программное обеспечение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микроэлектроника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специалист </a:t>
            </a:r>
            <a:r>
              <a:rPr lang="ru-RU" sz="2400" b="1" dirty="0">
                <a:solidFill>
                  <a:srgbClr val="C00000"/>
                </a:solidFill>
              </a:rPr>
              <a:t>по </a:t>
            </a:r>
            <a:r>
              <a:rPr lang="ru-RU" sz="2400" b="1" dirty="0">
                <a:solidFill>
                  <a:srgbClr val="C00000"/>
                </a:solidFill>
              </a:rPr>
              <a:t>данным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инженер </a:t>
            </a:r>
            <a:r>
              <a:rPr lang="ru-RU" sz="2400" b="1" dirty="0">
                <a:solidFill>
                  <a:srgbClr val="C00000"/>
                </a:solidFill>
              </a:rPr>
              <a:t>по когнитивным </a:t>
            </a:r>
            <a:r>
              <a:rPr lang="ru-RU" sz="2400" b="1" dirty="0">
                <a:solidFill>
                  <a:srgbClr val="C00000"/>
                </a:solidFill>
              </a:rPr>
              <a:t>вычислениям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архитектор </a:t>
            </a:r>
            <a:r>
              <a:rPr lang="ru-RU" sz="2400" b="1" dirty="0">
                <a:solidFill>
                  <a:srgbClr val="C00000"/>
                </a:solidFill>
              </a:rPr>
              <a:t>социальных </a:t>
            </a:r>
            <a:r>
              <a:rPr lang="ru-RU" sz="2400" b="1" dirty="0">
                <a:solidFill>
                  <a:srgbClr val="C00000"/>
                </a:solidFill>
              </a:rPr>
              <a:t>сетей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эксперт </a:t>
            </a:r>
            <a:r>
              <a:rPr lang="ru-RU" sz="2400" b="1" dirty="0">
                <a:solidFill>
                  <a:srgbClr val="C00000"/>
                </a:solidFill>
              </a:rPr>
              <a:t>по мобильным </a:t>
            </a:r>
            <a:r>
              <a:rPr lang="ru-RU" sz="2400" b="1" dirty="0">
                <a:solidFill>
                  <a:srgbClr val="C00000"/>
                </a:solidFill>
              </a:rPr>
              <a:t>технологиям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облачный архитектор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инженер </a:t>
            </a:r>
            <a:r>
              <a:rPr lang="ru-RU" sz="2400" b="1" dirty="0">
                <a:solidFill>
                  <a:srgbClr val="C00000"/>
                </a:solidFill>
              </a:rPr>
              <a:t>виртуальной </a:t>
            </a:r>
            <a:r>
              <a:rPr lang="ru-RU" sz="2400" b="1" dirty="0">
                <a:solidFill>
                  <a:srgbClr val="C00000"/>
                </a:solidFill>
              </a:rPr>
              <a:t>реальности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архитектор </a:t>
            </a:r>
            <a:r>
              <a:rPr lang="ru-RU" sz="2400" b="1" dirty="0">
                <a:solidFill>
                  <a:srgbClr val="C00000"/>
                </a:solidFill>
              </a:rPr>
              <a:t>интернета </a:t>
            </a:r>
            <a:r>
              <a:rPr lang="ru-RU" sz="2400" b="1" dirty="0">
                <a:solidFill>
                  <a:srgbClr val="C00000"/>
                </a:solidFill>
              </a:rPr>
              <a:t>вещей</a:t>
            </a:r>
          </a:p>
          <a:p>
            <a:pPr marL="0" indent="0" algn="just"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Поляризация заработной платы 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навыков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Растущая поляризация рынка труда между высокодоходными познавательными профессиями и низкооплачиваемыми ручными профессиями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Будущие рабочие места будут все больше и больше требовать творческих и предпринимательских навыков (!)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112" y="2213992"/>
            <a:ext cx="8229600" cy="1143000"/>
          </a:xfrm>
        </p:spPr>
        <p:txBody>
          <a:bodyPr/>
          <a:lstStyle/>
          <a:p>
            <a:r>
              <a:rPr lang="ru-RU" dirty="0" smtClean="0"/>
              <a:t>Новые этические вызовы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476673"/>
            <a:ext cx="8229600" cy="676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Технологическое </a:t>
            </a:r>
            <a:r>
              <a:rPr lang="ru-RU" sz="3600" b="1" dirty="0"/>
              <a:t>замещение</a:t>
            </a:r>
            <a:endParaRPr lang="ru-RU" sz="36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19012" y="5330768"/>
            <a:ext cx="4726868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/>
              <a:t>Предприниматель</a:t>
            </a:r>
            <a:endParaRPr lang="ru-RU" sz="3600" b="1" dirty="0"/>
          </a:p>
        </p:txBody>
      </p:sp>
      <p:sp>
        <p:nvSpPr>
          <p:cNvPr id="5" name="Стрелка вниз 4"/>
          <p:cNvSpPr/>
          <p:nvPr/>
        </p:nvSpPr>
        <p:spPr>
          <a:xfrm rot="19195444">
            <a:off x="6569071" y="3122998"/>
            <a:ext cx="1224136" cy="2062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592844" y="1124744"/>
            <a:ext cx="1224136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2" descr="Типы предпринимателей - Малый бизнес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573016"/>
            <a:ext cx="3896400" cy="312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43673" y="2708921"/>
            <a:ext cx="6346825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dirty="0">
                <a:solidFill>
                  <a:srgbClr val="003399"/>
                </a:solidFill>
                <a:cs typeface="Aharoni" pitchFamily="2" charset="-79"/>
              </a:rPr>
              <a:t>Комментарии?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977206"/>
            <a:ext cx="3239839" cy="243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188641"/>
            <a:ext cx="41941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776" y="630656"/>
            <a:ext cx="6264696" cy="242431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Концепция базового дохода (базовая универсальная заработная плата, гарантия базового дохода, безусловный базовый доход)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3501008"/>
            <a:ext cx="822960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Последняя идея о перераспределении базового дохода привлекла особое внимание исследователей и </a:t>
            </a:r>
            <a:r>
              <a:rPr lang="ru-RU" dirty="0" smtClean="0"/>
              <a:t>политиков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63065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8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5680" y="2924944"/>
            <a:ext cx="6923112" cy="34129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</a:rPr>
              <a:t>Социальная концепция</a:t>
            </a:r>
            <a:r>
              <a:rPr lang="ru-RU" dirty="0"/>
              <a:t>, предполагающая регулярную выплату государством определенной суммы денег каждому </a:t>
            </a:r>
            <a:r>
              <a:rPr lang="ru-RU" dirty="0" smtClean="0"/>
              <a:t>гражданину общества. </a:t>
            </a:r>
            <a:r>
              <a:rPr lang="ru-RU" dirty="0"/>
              <a:t>Выплаты производятся всем без исключения членам общества, независимо от уровня доходов и без необходимости выполнения </a:t>
            </a:r>
            <a:r>
              <a:rPr lang="ru-RU" dirty="0" smtClean="0"/>
              <a:t>работы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88641"/>
            <a:ext cx="42182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6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Идея базового дохода подверглась </a:t>
            </a:r>
            <a:r>
              <a:rPr lang="ru-RU" b="1" dirty="0" smtClean="0">
                <a:solidFill>
                  <a:srgbClr val="C00000"/>
                </a:solidFill>
              </a:rPr>
              <a:t>критике: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снижение </a:t>
            </a:r>
            <a:r>
              <a:rPr lang="ru-RU" dirty="0"/>
              <a:t>стоимости труда до простого дохода,</a:t>
            </a:r>
          </a:p>
          <a:p>
            <a:r>
              <a:rPr lang="ru-RU" dirty="0"/>
              <a:t>неэффективное использование государственных ресурсов,</a:t>
            </a:r>
          </a:p>
          <a:p>
            <a:r>
              <a:rPr lang="ru-RU" dirty="0"/>
              <a:t>неспособность решить проблему неравенства,</a:t>
            </a:r>
          </a:p>
          <a:p>
            <a:r>
              <a:rPr lang="ru-RU" dirty="0"/>
              <a:t>невозможность реализации базового дохода </a:t>
            </a:r>
            <a:r>
              <a:rPr lang="ru-RU" dirty="0" smtClean="0"/>
              <a:t>из-за миграционных процессов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8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2204864"/>
            <a:ext cx="8229600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7030A0"/>
                </a:solidFill>
              </a:rPr>
              <a:t>Базовый доход против государственной гарантии занятости</a:t>
            </a:r>
          </a:p>
        </p:txBody>
      </p:sp>
    </p:spTree>
    <p:extLst>
      <p:ext uri="{BB962C8B-B14F-4D97-AF65-F5344CB8AC3E}">
        <p14:creationId xmlns:p14="http://schemas.microsoft.com/office/powerpoint/2010/main" val="6969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128" cy="11430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Беспилотные автомобили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612776"/>
          </a:xfrm>
        </p:spPr>
        <p:txBody>
          <a:bodyPr/>
          <a:lstStyle/>
          <a:p>
            <a:pPr algn="ctr"/>
            <a:r>
              <a:rPr lang="en-US" dirty="0"/>
              <a:t>Tesla Motors, Audi, Mercedes-Benz, Volvo, and General Motors </a:t>
            </a:r>
            <a:r>
              <a:rPr lang="ru-RU" dirty="0" smtClean="0"/>
              <a:t>тестируют беспилотные автомобили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140968"/>
            <a:ext cx="40037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56040" y="3931825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Беспилотные автомобили: </a:t>
            </a:r>
            <a:r>
              <a:rPr lang="ru-RU" sz="2400" b="1" dirty="0">
                <a:solidFill>
                  <a:srgbClr val="0070C0"/>
                </a:solidFill>
              </a:rPr>
              <a:t>преимущества и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0760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635080" cy="85010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Роботы для ухода за младенцами и пожилыми людьми, </a:t>
            </a:r>
            <a:r>
              <a:rPr lang="ru-RU" sz="2800" b="1" dirty="0">
                <a:solidFill>
                  <a:srgbClr val="0070C0"/>
                </a:solidFill>
              </a:rPr>
              <a:t>в помощь медсестрам </a:t>
            </a:r>
            <a:r>
              <a:rPr lang="ru-RU" sz="2800" b="1" dirty="0">
                <a:solidFill>
                  <a:srgbClr val="0070C0"/>
                </a:solidFill>
              </a:rPr>
              <a:t>и </a:t>
            </a:r>
            <a:r>
              <a:rPr lang="ru-RU" sz="2800" b="1" dirty="0">
                <a:solidFill>
                  <a:srgbClr val="0070C0"/>
                </a:solidFill>
              </a:rPr>
              <a:t>для хирургии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571931"/>
            <a:ext cx="4172281" cy="31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420888"/>
            <a:ext cx="45365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581128"/>
            <a:ext cx="3888432" cy="210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2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256" y="259507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Дилемма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2564904"/>
            <a:ext cx="8229600" cy="1540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Новые технологии и этические затраты</a:t>
            </a:r>
          </a:p>
        </p:txBody>
      </p:sp>
    </p:spTree>
    <p:extLst>
      <p:ext uri="{BB962C8B-B14F-4D97-AF65-F5344CB8AC3E}">
        <p14:creationId xmlns:p14="http://schemas.microsoft.com/office/powerpoint/2010/main" val="3606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332656"/>
            <a:ext cx="8568952" cy="1143000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B0F0"/>
                </a:solidFill>
              </a:rPr>
              <a:t>Какие виды труда не подлежат автоматизации в настоящее время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/>
          <a:lstStyle/>
          <a:p>
            <a:pPr algn="ctr"/>
            <a:r>
              <a:rPr lang="ru-RU" dirty="0"/>
              <a:t>Например, такие профессии, как оздоровительные </a:t>
            </a:r>
            <a:r>
              <a:rPr lang="ru-RU" b="1" dirty="0">
                <a:solidFill>
                  <a:srgbClr val="C00000"/>
                </a:solidFill>
              </a:rPr>
              <a:t>терапевты и стоматологи</a:t>
            </a:r>
            <a:r>
              <a:rPr lang="ru-RU" dirty="0"/>
              <a:t>, не могут быть заменены технологиями, потому что они требуют координации движений ног, рук и </a:t>
            </a:r>
            <a:r>
              <a:rPr lang="ru-RU" dirty="0" smtClean="0"/>
              <a:t>глаз, а также сноровки</a:t>
            </a:r>
            <a:endParaRPr lang="ru-RU" dirty="0"/>
          </a:p>
          <a:p>
            <a:pPr algn="ctr"/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сестринском деле и здравоохранении значительная </a:t>
            </a:r>
            <a:r>
              <a:rPr lang="ru-RU" dirty="0"/>
              <a:t>часть технологий не была внедрена из-за недоверия </a:t>
            </a:r>
            <a:r>
              <a:rPr lang="ru-RU" dirty="0" smtClean="0"/>
              <a:t>пациентов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8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Широкоэкранный</PresentationFormat>
  <Paragraphs>60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Тема Office</vt:lpstr>
      <vt:lpstr>Некоторые фундаментальные вопросы остаются без ответа ...</vt:lpstr>
      <vt:lpstr>Концепция базового дохода (базовая универсальная заработная плата, гарантия базового дохода, безусловный базовый доход)</vt:lpstr>
      <vt:lpstr>Презентация PowerPoint</vt:lpstr>
      <vt:lpstr>Идея базового дохода подверглась критике:</vt:lpstr>
      <vt:lpstr>Презентация PowerPoint</vt:lpstr>
      <vt:lpstr>Беспилотные автомобили</vt:lpstr>
      <vt:lpstr>Роботы для ухода за младенцами и пожилыми людьми, в помощь медсестрам и для хирургии</vt:lpstr>
      <vt:lpstr>Дилемма</vt:lpstr>
      <vt:lpstr>Какие виды труда не подлежат автоматизации в настоящее время</vt:lpstr>
      <vt:lpstr>Прогноз – Кто может потерять работу из-за Искусственного Интеллекта в ближайшие 5 лет</vt:lpstr>
      <vt:lpstr>Информационная экономика и реструктуризация рынка труда</vt:lpstr>
      <vt:lpstr>Поляризация заработной платы и навыков</vt:lpstr>
      <vt:lpstr>Новые этические вызовы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фундаментальные вопросы остаются без ответа ...</dc:title>
  <dc:creator>Ольга Владимировна</dc:creator>
  <cp:lastModifiedBy>Ольга Владимировна</cp:lastModifiedBy>
  <cp:revision>1</cp:revision>
  <dcterms:created xsi:type="dcterms:W3CDTF">2023-05-05T11:37:33Z</dcterms:created>
  <dcterms:modified xsi:type="dcterms:W3CDTF">2023-05-05T11:37:47Z</dcterms:modified>
</cp:coreProperties>
</file>