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9" r:id="rId4"/>
    <p:sldId id="274" r:id="rId5"/>
    <p:sldId id="271" r:id="rId6"/>
    <p:sldId id="270" r:id="rId7"/>
    <p:sldId id="264" r:id="rId8"/>
    <p:sldId id="272" r:id="rId9"/>
    <p:sldId id="276" r:id="rId10"/>
    <p:sldId id="277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0ABFEE-8E9A-463A-8B6A-E7C22D8A380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81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AEE234-916B-4FCF-9798-0A4ED0492E5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457488-22A1-4481-ACCE-A69BA03C28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260426"/>
            <a:ext cx="7772400" cy="792310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</a:rPr>
              <a:t>Сколько </a:t>
            </a:r>
            <a:r>
              <a:rPr lang="ru-RU" sz="4400" dirty="0" smtClean="0">
                <a:solidFill>
                  <a:schemeClr val="tx1"/>
                </a:solidFill>
              </a:rPr>
              <a:t>НАС </a:t>
            </a:r>
            <a:r>
              <a:rPr lang="ru-RU" sz="4400" dirty="0">
                <a:solidFill>
                  <a:schemeClr val="tx1"/>
                </a:solidFill>
              </a:rPr>
              <a:t>и какие </a:t>
            </a:r>
            <a:r>
              <a:rPr lang="ru-RU" sz="4400" dirty="0" smtClean="0">
                <a:solidFill>
                  <a:schemeClr val="tx1"/>
                </a:solidFill>
              </a:rPr>
              <a:t>МЫ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6400800" cy="153657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Виктория Олеговна ЛЁВКИНА,</a:t>
            </a:r>
          </a:p>
          <a:p>
            <a:r>
              <a:rPr lang="ru-RU" sz="1900" b="1" dirty="0">
                <a:solidFill>
                  <a:schemeClr val="tx1"/>
                </a:solidFill>
              </a:rPr>
              <a:t>кандидат экономических наук, </a:t>
            </a:r>
            <a:r>
              <a:rPr lang="ru-RU" sz="1900" b="1" dirty="0" smtClean="0">
                <a:solidFill>
                  <a:schemeClr val="tx1"/>
                </a:solidFill>
              </a:rPr>
              <a:t>доцент, </a:t>
            </a:r>
            <a:r>
              <a:rPr lang="ru-RU" sz="1900" b="1" dirty="0">
                <a:solidFill>
                  <a:schemeClr val="tx1"/>
                </a:solidFill>
              </a:rPr>
              <a:t>ведущий </a:t>
            </a:r>
            <a:r>
              <a:rPr lang="ru-RU" sz="1900" b="1" dirty="0" smtClean="0">
                <a:solidFill>
                  <a:schemeClr val="tx1"/>
                </a:solidFill>
              </a:rPr>
              <a:t>научный сотрудник сектора трудовых и социальных отношений, </a:t>
            </a:r>
            <a:endParaRPr lang="ru-RU" sz="1900" b="1" dirty="0">
              <a:solidFill>
                <a:schemeClr val="tx1"/>
              </a:solidFill>
            </a:endParaRPr>
          </a:p>
        </p:txBody>
      </p:sp>
      <p:pic>
        <p:nvPicPr>
          <p:cNvPr id="2053" name="Picture 5" descr="Картинки по запросу люди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7" y="1054052"/>
            <a:ext cx="7851494" cy="396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or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6"/>
            <a:ext cx="2232248" cy="14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32"/>
            <a:ext cx="822960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b="1" dirty="0" smtClean="0">
                <a:solidFill>
                  <a:schemeClr val="tx1"/>
                </a:solidFill>
              </a:rPr>
              <a:t>Молодежь Беларуси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0709"/>
            <a:ext cx="381642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4563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Картинки по запросу спасибо за внимани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7755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7209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Таблица 1 – </a:t>
            </a:r>
            <a:r>
              <a:rPr lang="ru-RU" sz="2000" dirty="0" smtClean="0"/>
              <a:t>Изменение </a:t>
            </a:r>
            <a:r>
              <a:rPr lang="ru-RU" sz="2000" dirty="0" smtClean="0"/>
              <a:t>численности населения Республики Беларусь (на </a:t>
            </a:r>
            <a:r>
              <a:rPr lang="ru-RU" sz="2000" dirty="0"/>
              <a:t>начало года)</a:t>
            </a:r>
            <a:r>
              <a:rPr lang="ru-RU" sz="4000" dirty="0"/>
              <a:t> </a:t>
            </a:r>
          </a:p>
        </p:txBody>
      </p:sp>
      <p:graphicFrame>
        <p:nvGraphicFramePr>
          <p:cNvPr id="7176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397510"/>
              </p:ext>
            </p:extLst>
          </p:nvPr>
        </p:nvGraphicFramePr>
        <p:xfrm>
          <a:off x="441325" y="584200"/>
          <a:ext cx="8261350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Документ" r:id="rId3" imgW="6078322" imgH="4615754" progId="Word.Document.12">
                  <p:embed/>
                </p:oleObj>
              </mc:Choice>
              <mc:Fallback>
                <p:oleObj name="Документ" r:id="rId3" imgW="6078322" imgH="461575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584200"/>
                        <a:ext cx="8261350" cy="627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8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3488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Число родившихся </a:t>
            </a:r>
            <a:endParaRPr lang="ru-RU" sz="4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862614"/>
              </p:ext>
            </p:extLst>
          </p:nvPr>
        </p:nvGraphicFramePr>
        <p:xfrm>
          <a:off x="467544" y="2204864"/>
          <a:ext cx="8229600" cy="361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1512168"/>
                <a:gridCol w="1440160"/>
                <a:gridCol w="1512168"/>
                <a:gridCol w="1591072"/>
                <a:gridCol w="1371600"/>
              </a:tblGrid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 население,</a:t>
                      </a:r>
                    </a:p>
                    <a:p>
                      <a:pPr algn="ctr"/>
                      <a:r>
                        <a:rPr lang="ru-RU" dirty="0" smtClean="0"/>
                        <a:t>(оба пола), чел.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 мужчины, чел. 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 женщины, чел. 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Городское население (оба пола), чел.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Сельское население (оба пола), чел.</a:t>
                      </a:r>
                      <a:endParaRPr lang="ru-RU" dirty="0"/>
                    </a:p>
                  </a:txBody>
                  <a:tcPr anchor="ctr"/>
                </a:tc>
              </a:tr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93 691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48 179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45 512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68 262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25 429</a:t>
                      </a:r>
                      <a:endParaRPr lang="ru-RU" dirty="0"/>
                    </a:p>
                  </a:txBody>
                  <a:tcPr anchor="ctr"/>
                </a:tc>
              </a:tr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108 050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55 714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52 336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82 306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25 744</a:t>
                      </a:r>
                      <a:endParaRPr lang="ru-RU" dirty="0"/>
                    </a:p>
                  </a:txBody>
                  <a:tcPr anchor="ctr"/>
                </a:tc>
              </a:tr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119 028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61 377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57 651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91 870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27 158</a:t>
                      </a:r>
                      <a:endParaRPr lang="ru-RU" dirty="0"/>
                    </a:p>
                  </a:txBody>
                  <a:tcPr anchor="ctr"/>
                </a:tc>
              </a:tr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87 602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45 186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42 416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67 052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20 550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91" y="908720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республике на начало 2022 г. проживало 4 977 036 представительниц прекрасного пола, что составляет 53,8 % от общей численности населения.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1268760"/>
            <a:ext cx="7460307" cy="480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8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r>
              <a:rPr lang="ru-RU" dirty="0" smtClean="0"/>
              <a:t>Рождаемость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2483768" cy="18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2" y="2430388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088690"/>
            <a:ext cx="4050195" cy="1260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Раньше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Одно- и двухдетные семьи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1124308"/>
            <a:ext cx="3960440" cy="1306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chemeClr val="tx1"/>
                </a:solidFill>
              </a:rPr>
              <a:t>Сейчас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 двух- и трехдетные семьи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47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35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Число </a:t>
            </a:r>
            <a:r>
              <a:rPr lang="ru-RU" dirty="0" smtClean="0">
                <a:solidFill>
                  <a:schemeClr val="tx1"/>
                </a:solidFill>
              </a:rPr>
              <a:t>умерших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151484"/>
              </p:ext>
            </p:extLst>
          </p:nvPr>
        </p:nvGraphicFramePr>
        <p:xfrm>
          <a:off x="457200" y="1600200"/>
          <a:ext cx="8229600" cy="361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1512168"/>
                <a:gridCol w="1440160"/>
                <a:gridCol w="1512168"/>
                <a:gridCol w="1591072"/>
                <a:gridCol w="1371600"/>
              </a:tblGrid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 население,</a:t>
                      </a:r>
                    </a:p>
                    <a:p>
                      <a:pPr algn="ctr"/>
                      <a:r>
                        <a:rPr lang="ru-RU" dirty="0" smtClean="0"/>
                        <a:t>(оба пола), чел.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 мужчины, чел. 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 женщины, чел. 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Городское население (оба пола), чел.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Сельское население (оба пола), чел.</a:t>
                      </a:r>
                      <a:endParaRPr lang="ru-RU" dirty="0"/>
                    </a:p>
                  </a:txBody>
                  <a:tcPr anchor="ctr"/>
                </a:tc>
              </a:tr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134 867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70 202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64 665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69 903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64 964</a:t>
                      </a:r>
                      <a:endParaRPr lang="ru-RU" dirty="0"/>
                    </a:p>
                  </a:txBody>
                  <a:tcPr anchor="ctr"/>
                </a:tc>
              </a:tr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137 132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71 789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65 343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78 840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58 292</a:t>
                      </a:r>
                      <a:endParaRPr lang="ru-RU" dirty="0"/>
                    </a:p>
                  </a:txBody>
                  <a:tcPr anchor="ctr"/>
                </a:tc>
              </a:tr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120 026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59 742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60 284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73 563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46 463</a:t>
                      </a:r>
                      <a:endParaRPr lang="ru-RU" dirty="0"/>
                    </a:p>
                  </a:txBody>
                  <a:tcPr anchor="ctr"/>
                </a:tc>
              </a:tr>
              <a:tr h="538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120 470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60 421</a:t>
                      </a: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60 049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76 640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43 830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7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ru-RU" dirty="0"/>
              <a:t>Основные причины смертности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25609" name="AutoShape 9" descr="Картинки по запросу инфаркт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5611" name="AutoShape 11" descr="Картинки по запросу инфаркт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5613" name="AutoShape 13" descr="Картинки по запросу инфаркт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5615" name="AutoShape 15" descr="Картинки по запросу инфаркт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5617" name="Picture 17" descr="Картинки по запросу инфарк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8877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Картинки по запросу курени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8877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 descr="Картинки по запросу алкоголизм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3887787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Картинки по запросу онкология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3887787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3568" y="-26657"/>
            <a:ext cx="77724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КАКИЕ МЫ, СРЕДНЕСТАТИСТИЧЕСКИЕ БЕЛОРУСЫ?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312368" cy="544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0599"/>
            <a:ext cx="3372731" cy="51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2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КАКАЯ ОНА, СРЕДНЕСТАТИСТИЧЕСКАЯ БЕЛОРУССКАЯ СЕМЬЯ?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99135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9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271</TotalTime>
  <Words>248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Исполнительная</vt:lpstr>
      <vt:lpstr>Документ</vt:lpstr>
      <vt:lpstr>Сколько НАС и какие МЫ </vt:lpstr>
      <vt:lpstr>Таблица 1 – Изменение численности населения Республики Беларусь (на начало года) </vt:lpstr>
      <vt:lpstr>Число родившихся </vt:lpstr>
      <vt:lpstr>В республике на начало 2022 г. проживало 4 977 036 представительниц прекрасного пола, что составляет 53,8 % от общей численности населения. </vt:lpstr>
      <vt:lpstr>Рождаемость </vt:lpstr>
      <vt:lpstr>Число умерших </vt:lpstr>
      <vt:lpstr>Основные причины смертности</vt:lpstr>
      <vt:lpstr>КАКИЕ МЫ, СРЕДНЕСТАТИСТИЧЕСКИЕ БЕЛОРУСЫ? </vt:lpstr>
      <vt:lpstr>КАКАЯ ОНА, СРЕДНЕСТАТИСТИЧЕСКАЯ БЕЛОРУССКАЯ СЕМЬЯ? </vt:lpstr>
      <vt:lpstr>Молодежь Беларуси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НАС и какие МЫ</dc:title>
  <dc:creator>User</dc:creator>
  <cp:lastModifiedBy>User</cp:lastModifiedBy>
  <cp:revision>25</cp:revision>
  <dcterms:created xsi:type="dcterms:W3CDTF">2023-04-26T12:04:49Z</dcterms:created>
  <dcterms:modified xsi:type="dcterms:W3CDTF">2023-04-27T13:46:21Z</dcterms:modified>
</cp:coreProperties>
</file>